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97" r:id="rId4"/>
    <p:sldId id="260" r:id="rId5"/>
    <p:sldId id="270" r:id="rId6"/>
    <p:sldId id="312" r:id="rId7"/>
    <p:sldId id="313" r:id="rId8"/>
    <p:sldId id="314" r:id="rId9"/>
    <p:sldId id="316" r:id="rId10"/>
    <p:sldId id="315" r:id="rId11"/>
    <p:sldId id="317" r:id="rId12"/>
    <p:sldId id="318" r:id="rId13"/>
    <p:sldId id="319" r:id="rId14"/>
    <p:sldId id="306" r:id="rId15"/>
    <p:sldId id="307" r:id="rId16"/>
    <p:sldId id="262" r:id="rId17"/>
    <p:sldId id="271" r:id="rId18"/>
    <p:sldId id="302" r:id="rId19"/>
    <p:sldId id="272" r:id="rId20"/>
    <p:sldId id="287" r:id="rId21"/>
    <p:sldId id="286" r:id="rId22"/>
    <p:sldId id="299" r:id="rId23"/>
    <p:sldId id="293" r:id="rId24"/>
    <p:sldId id="311" r:id="rId25"/>
    <p:sldId id="310" r:id="rId26"/>
    <p:sldId id="288" r:id="rId27"/>
    <p:sldId id="276" r:id="rId28"/>
    <p:sldId id="308" r:id="rId29"/>
    <p:sldId id="309" r:id="rId30"/>
    <p:sldId id="300" r:id="rId31"/>
    <p:sldId id="282" r:id="rId32"/>
    <p:sldId id="301" r:id="rId33"/>
    <p:sldId id="285" r:id="rId34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36"/>
      <p:bold r:id="rId37"/>
      <p:italic r:id="rId38"/>
      <p:boldItalic r:id="rId39"/>
    </p:embeddedFont>
    <p:embeddedFont>
      <p:font typeface="Open Sans" panose="020B0604020202020204" charset="0"/>
      <p:regular r:id="rId40"/>
      <p:bold r:id="rId41"/>
      <p:italic r:id="rId42"/>
      <p:boldItalic r:id="rId43"/>
    </p:embeddedFont>
    <p:embeddedFont>
      <p:font typeface="Alfa Slab One" panose="020B0604020202020204" charset="0"/>
      <p:regular r:id="rId44"/>
    </p:embeddedFont>
    <p:embeddedFont>
      <p:font typeface="Proxima Nova" panose="020B0604020202020204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tricio Castill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1" autoAdjust="0"/>
    <p:restoredTop sz="94660"/>
  </p:normalViewPr>
  <p:slideViewPr>
    <p:cSldViewPr snapToGrid="0">
      <p:cViewPr varScale="1">
        <p:scale>
          <a:sx n="97" d="100"/>
          <a:sy n="97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1-24T18:04:54.148" idx="1">
    <p:pos x="6000" y="0"/>
    <p:text>Acá un esquema referencial para presentar el hito 2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e079cfe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e079cfe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338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e079cfe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e079cfe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565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e079cfe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e079cfe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643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e079cfe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e079cfe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82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943ca040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943ca0406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479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943ca0406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943ca0406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566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943ca0406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943ca0406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943ca04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943ca040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943ca04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943ca040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437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5e079cfe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5e079cfe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5e079cfe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5e079cfe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943ca04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943ca040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559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943ca04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943ca040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042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5e079cfe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5e079cfe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143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661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902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943ca04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943ca040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175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943ca040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943ca040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943ca040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943ca040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7929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943ca040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943ca040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180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5e079cfe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5e079cfe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9230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5e079cfe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5e079cfe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7452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5e079cfe7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5e079cfe7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5e079cfe7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5e079cfe7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6935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5e8fa9ed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5e8fa9ed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943ca040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943ca040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e079cfe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e079cfe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e079cfe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e079cfe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813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e079cfe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e079cfe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739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e079cfe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e079cfe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156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e079cfe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e079cfe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7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06250"/>
            <a:ext cx="9144000" cy="4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5975"/>
            <a:ext cx="1412448" cy="3303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rgbClr val="002E5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Font typeface="Georgia"/>
              <a:buNone/>
              <a:defRPr sz="5400"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95975"/>
            <a:ext cx="1412448" cy="3303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2E53"/>
              </a:buClr>
              <a:buSzPts val="11000"/>
              <a:buNone/>
              <a:defRPr sz="11000">
                <a:solidFill>
                  <a:srgbClr val="002E5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95975"/>
            <a:ext cx="1412448" cy="33033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002E53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06250"/>
            <a:ext cx="9144000" cy="4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5975"/>
            <a:ext cx="1412448" cy="3303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06250"/>
            <a:ext cx="9144000" cy="4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5975"/>
            <a:ext cx="1412448" cy="330334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06250"/>
            <a:ext cx="9144000" cy="4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5975"/>
            <a:ext cx="1412448" cy="330334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06250"/>
            <a:ext cx="9144000" cy="4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5975"/>
            <a:ext cx="1412448" cy="330334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AD1F2B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95975"/>
            <a:ext cx="1412448" cy="330334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rgbClr val="002E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" name="Google Shape;4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95975"/>
            <a:ext cx="1412448" cy="330334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1F2B"/>
              </a:buClr>
              <a:buSzPts val="1800"/>
              <a:buFont typeface="Alfa Slab One"/>
              <a:buNone/>
              <a:defRPr>
                <a:solidFill>
                  <a:srgbClr val="AD1F2B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D1F2B"/>
              </a:buClr>
              <a:buSzPts val="3000"/>
              <a:buFont typeface="Georgia"/>
              <a:buNone/>
              <a:defRPr sz="3000" b="1">
                <a:solidFill>
                  <a:srgbClr val="AD1F2B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github.com/Aldacon1/Proyecto-Titulo-Tarja/tree/master/PLanificaci%C3%B3n%20Tarj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dacon1/Proyecto-Titulo-Tarja/blob/master/PLanificaci%C3%B3n%20Tarja/Plan%20de%20SQA%20Tarja%20M%C3%B3vil-2019.doc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Aldacon1/Proyecto-Titulo-Tarja/blob/master/PLanificaci%C3%B3n%20Tarja/Plan%20de%20Prueba%20Tarja%20M%C3%B3vil%20_AADAM.doc" TargetMode="Externa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235500" y="744225"/>
            <a:ext cx="8520600" cy="31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Tarja Móvil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387900" y="2659879"/>
            <a:ext cx="8520600" cy="21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/>
              <a:t>Alejandro Adam</a:t>
            </a:r>
            <a:endParaRPr sz="2000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/>
              <a:t>Seminario de Título </a:t>
            </a:r>
            <a:r>
              <a:rPr lang="en" sz="2000" i="1" dirty="0" smtClean="0"/>
              <a:t>2</a:t>
            </a:r>
            <a:endParaRPr sz="2000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i="1" dirty="0" smtClean="0"/>
              <a:t>Segundo </a:t>
            </a:r>
            <a:r>
              <a:rPr lang="en" sz="2000" i="1" dirty="0"/>
              <a:t>trimestre Advance 2019, Ingenieria en Computacion e Informatica</a:t>
            </a:r>
            <a:endParaRPr sz="2000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/>
              <a:t>Viña del Mar, </a:t>
            </a:r>
            <a:r>
              <a:rPr lang="en" sz="2000" i="1" dirty="0" smtClean="0"/>
              <a:t>22 </a:t>
            </a:r>
            <a:r>
              <a:rPr lang="en" sz="2000" i="1" dirty="0"/>
              <a:t>de </a:t>
            </a:r>
            <a:r>
              <a:rPr lang="en" sz="2000" i="1" dirty="0" smtClean="0"/>
              <a:t>Julio </a:t>
            </a:r>
            <a:r>
              <a:rPr lang="en" sz="2000" i="1" dirty="0"/>
              <a:t>de </a:t>
            </a:r>
            <a:r>
              <a:rPr lang="en" sz="2000" i="1" dirty="0" smtClean="0"/>
              <a:t>2019</a:t>
            </a:r>
            <a:endParaRPr sz="20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211150"/>
            <a:ext cx="6462726" cy="4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1.2 </a:t>
            </a:r>
            <a:r>
              <a:rPr lang="en" dirty="0" smtClean="0"/>
              <a:t>Diagrama de Secuencia Ingreso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07" y="701650"/>
            <a:ext cx="6450775" cy="388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36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211150"/>
            <a:ext cx="7170648" cy="4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1.2 </a:t>
            </a:r>
            <a:r>
              <a:rPr lang="en" dirty="0" smtClean="0"/>
              <a:t>Diagrama de Secuencia Desconsolidado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" y="662676"/>
            <a:ext cx="7682838" cy="400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32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211150"/>
            <a:ext cx="7170648" cy="4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1.2 </a:t>
            </a:r>
            <a:r>
              <a:rPr lang="en" dirty="0" smtClean="0"/>
              <a:t>Diagrama de Secuencia Consolidado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56" y="618940"/>
            <a:ext cx="7146144" cy="404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25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211150"/>
            <a:ext cx="7170648" cy="4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1.2 </a:t>
            </a:r>
            <a:r>
              <a:rPr lang="en" dirty="0" smtClean="0"/>
              <a:t>Diagrama de Secuencia Despacho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4" y="689095"/>
            <a:ext cx="6954092" cy="397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98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1.2 </a:t>
            </a:r>
            <a:r>
              <a:rPr lang="es-ES" sz="2400" dirty="0" smtClean="0"/>
              <a:t>Actividades </a:t>
            </a:r>
            <a:r>
              <a:rPr lang="en" sz="2400" dirty="0" smtClean="0"/>
              <a:t>específicas para el </a:t>
            </a:r>
            <a:r>
              <a:rPr lang="es-ES" sz="2400" dirty="0" smtClean="0"/>
              <a:t>Hito6</a:t>
            </a:r>
            <a:endParaRPr sz="2400" dirty="0"/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358200" y="789375"/>
            <a:ext cx="811425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Desarrollas un plan de pruebas.</a:t>
            </a:r>
            <a:endParaRPr lang="es-CL" dirty="0"/>
          </a:p>
          <a:p>
            <a:pPr lvl="0"/>
            <a:r>
              <a:rPr lang="es-ES" dirty="0"/>
              <a:t>Desarrollar un plan de aseguramiento de la calidad.</a:t>
            </a:r>
            <a:endParaRPr lang="es-CL" dirty="0"/>
          </a:p>
          <a:p>
            <a:pPr lvl="0"/>
            <a:r>
              <a:rPr lang="es-ES" dirty="0" smtClean="0"/>
              <a:t>Desarrollar </a:t>
            </a:r>
            <a:r>
              <a:rPr lang="es-ES" dirty="0"/>
              <a:t>pruebas de carga.</a:t>
            </a:r>
            <a:endParaRPr lang="es-CL" dirty="0"/>
          </a:p>
          <a:p>
            <a:pPr lvl="0"/>
            <a:r>
              <a:rPr lang="es-ES" dirty="0"/>
              <a:t>Entregar acta cierre de proyecto.</a:t>
            </a:r>
            <a:endParaRPr lang="es-CL" dirty="0"/>
          </a:p>
        </p:txBody>
      </p:sp>
      <p:sp>
        <p:nvSpPr>
          <p:cNvPr id="108" name="Google Shape;10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484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1.3 Métricas de evaluación</a:t>
            </a:r>
            <a:endParaRPr sz="2400" dirty="0"/>
          </a:p>
        </p:txBody>
      </p:sp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480813"/>
              </p:ext>
            </p:extLst>
          </p:nvPr>
        </p:nvGraphicFramePr>
        <p:xfrm>
          <a:off x="292019" y="789125"/>
          <a:ext cx="8180439" cy="3921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3878">
                  <a:extLst>
                    <a:ext uri="{9D8B030D-6E8A-4147-A177-3AD203B41FA5}">
                      <a16:colId xmlns:a16="http://schemas.microsoft.com/office/drawing/2014/main" val="1029300766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2367988774"/>
                    </a:ext>
                  </a:extLst>
                </a:gridCol>
                <a:gridCol w="1550048">
                  <a:extLst>
                    <a:ext uri="{9D8B030D-6E8A-4147-A177-3AD203B41FA5}">
                      <a16:colId xmlns:a16="http://schemas.microsoft.com/office/drawing/2014/main" val="2955596784"/>
                    </a:ext>
                  </a:extLst>
                </a:gridCol>
                <a:gridCol w="1481628">
                  <a:extLst>
                    <a:ext uri="{9D8B030D-6E8A-4147-A177-3AD203B41FA5}">
                      <a16:colId xmlns:a16="http://schemas.microsoft.com/office/drawing/2014/main" val="4003895208"/>
                    </a:ext>
                  </a:extLst>
                </a:gridCol>
                <a:gridCol w="1330634">
                  <a:extLst>
                    <a:ext uri="{9D8B030D-6E8A-4147-A177-3AD203B41FA5}">
                      <a16:colId xmlns:a16="http://schemas.microsoft.com/office/drawing/2014/main" val="3951890122"/>
                    </a:ext>
                  </a:extLst>
                </a:gridCol>
                <a:gridCol w="1000335">
                  <a:extLst>
                    <a:ext uri="{9D8B030D-6E8A-4147-A177-3AD203B41FA5}">
                      <a16:colId xmlns:a16="http://schemas.microsoft.com/office/drawing/2014/main" val="1173660971"/>
                    </a:ext>
                  </a:extLst>
                </a:gridCol>
              </a:tblGrid>
              <a:tr h="266601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u="none" strike="noStrike" dirty="0">
                          <a:effectLst/>
                        </a:rPr>
                        <a:t>Objetivo Específico</a:t>
                      </a:r>
                      <a:endParaRPr lang="es-CL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u="none" strike="noStrike" dirty="0" smtClean="0">
                          <a:effectLst/>
                        </a:rPr>
                        <a:t>Situación </a:t>
                      </a:r>
                      <a:r>
                        <a:rPr lang="es-CL" sz="1000" b="1" u="none" strike="noStrike" dirty="0">
                          <a:effectLst/>
                        </a:rPr>
                        <a:t>Actual</a:t>
                      </a:r>
                      <a:endParaRPr lang="es-CL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u="none" strike="noStrike" dirty="0">
                          <a:effectLst/>
                        </a:rPr>
                        <a:t>Objetivo especifico</a:t>
                      </a:r>
                      <a:endParaRPr lang="es-CL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u="none" strike="noStrike" dirty="0">
                          <a:effectLst/>
                        </a:rPr>
                        <a:t>Situación Esperada</a:t>
                      </a:r>
                      <a:endParaRPr lang="es-CL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u="none" strike="noStrike" dirty="0">
                          <a:effectLst/>
                        </a:rPr>
                        <a:t>Métrica  </a:t>
                      </a:r>
                      <a:endParaRPr lang="es-CL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u="none" strike="noStrike" dirty="0">
                          <a:effectLst/>
                        </a:rPr>
                        <a:t>Criterio de Éxito</a:t>
                      </a:r>
                      <a:endParaRPr lang="es-CL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ctr"/>
                </a:tc>
                <a:extLst>
                  <a:ext uri="{0D108BD9-81ED-4DB2-BD59-A6C34878D82A}">
                    <a16:rowId xmlns:a16="http://schemas.microsoft.com/office/drawing/2014/main" val="409150693"/>
                  </a:ext>
                </a:extLst>
              </a:tr>
              <a:tr h="410154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OE1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 dirty="0">
                          <a:effectLst/>
                        </a:rPr>
                        <a:t>La tarja es un proceso manual que consiste en registrar el estado de la carga acompañado de </a:t>
                      </a:r>
                      <a:r>
                        <a:rPr lang="es-MX" sz="900" u="none" strike="noStrike" dirty="0" smtClean="0">
                          <a:effectLst/>
                        </a:rPr>
                        <a:t>fotografías 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 dirty="0">
                          <a:effectLst/>
                        </a:rPr>
                        <a:t>Contar con un sistema tarja móvil asincrónico que no dependa de la red wifi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 dirty="0" smtClean="0">
                          <a:effectLst/>
                        </a:rPr>
                        <a:t>registrar </a:t>
                      </a:r>
                      <a:r>
                        <a:rPr lang="es-MX" sz="900" u="none" strike="noStrike" dirty="0">
                          <a:effectLst/>
                        </a:rPr>
                        <a:t>y almacenar la totalidad de las tarjas </a:t>
                      </a:r>
                      <a:r>
                        <a:rPr lang="es-MX" sz="900" u="none" strike="noStrike" dirty="0" smtClean="0">
                          <a:effectLst/>
                        </a:rPr>
                        <a:t>realizadas 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900" u="none" strike="noStrike">
                          <a:effectLst/>
                        </a:rPr>
                        <a:t>Total tarjas procesadas*100/Total tarjas tarjas realizadas.</a:t>
                      </a:r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900" u="none" strike="noStrike">
                          <a:effectLst/>
                        </a:rPr>
                        <a:t>&gt;= al 80%</a:t>
                      </a:r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extLst>
                  <a:ext uri="{0D108BD9-81ED-4DB2-BD59-A6C34878D82A}">
                    <a16:rowId xmlns:a16="http://schemas.microsoft.com/office/drawing/2014/main" val="451714750"/>
                  </a:ext>
                </a:extLst>
              </a:tr>
              <a:tr h="546872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OE2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 dirty="0">
                          <a:effectLst/>
                        </a:rPr>
                        <a:t>existen errores en la planificación  tarja por falta de información y mal registro 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Disminuir los errores en la planificación y posterior  informe tarja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 dirty="0">
                          <a:effectLst/>
                        </a:rPr>
                        <a:t>entregar un informe tarja que refleje fielmente el estado y condiciones de la  carga sin errores.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 dirty="0">
                          <a:effectLst/>
                        </a:rPr>
                        <a:t>número de tarjas con error*100/número total de tarjas realizadas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menor o igual (&lt;= ) al 30%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extLst>
                  <a:ext uri="{0D108BD9-81ED-4DB2-BD59-A6C34878D82A}">
                    <a16:rowId xmlns:a16="http://schemas.microsoft.com/office/drawing/2014/main" val="2920048483"/>
                  </a:ext>
                </a:extLst>
              </a:tr>
              <a:tr h="410154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OE3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La tarja es un proceso manual que consiste en programara las tarjas en planillas exccel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Contar con un sistema tarja que  permita mantener un estándar en la planificacion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tener un registro  y almacenar la totalidad de las tarjas programadas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900" u="none" strike="noStrike" dirty="0">
                          <a:effectLst/>
                        </a:rPr>
                        <a:t>Total tarjas procesadas*100/Total tarjas </a:t>
                      </a:r>
                      <a:r>
                        <a:rPr lang="es-CL" sz="900" u="none" strike="noStrike" dirty="0" err="1">
                          <a:effectLst/>
                        </a:rPr>
                        <a:t>tarjas</a:t>
                      </a:r>
                      <a:r>
                        <a:rPr lang="es-CL" sz="900" u="none" strike="noStrike" dirty="0">
                          <a:effectLst/>
                        </a:rPr>
                        <a:t> realizadas.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900" u="none" strike="noStrike">
                          <a:effectLst/>
                        </a:rPr>
                        <a:t>&gt;= al 80%</a:t>
                      </a:r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extLst>
                  <a:ext uri="{0D108BD9-81ED-4DB2-BD59-A6C34878D82A}">
                    <a16:rowId xmlns:a16="http://schemas.microsoft.com/office/drawing/2014/main" val="1194583924"/>
                  </a:ext>
                </a:extLst>
              </a:tr>
              <a:tr h="546872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OE4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se requiere de un gran número de personas que participe en el proceso tarja, y en la preparación del documento tarja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Disminuir los costos operacionales de la faena tarja asociada al número de personas asociadas a ella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disminuir el número de personas que participan en el proceso tarja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 dirty="0">
                          <a:effectLst/>
                        </a:rPr>
                        <a:t>suma de gastos(mano de obra</a:t>
                      </a:r>
                      <a:r>
                        <a:rPr lang="es-MX" sz="900" u="none" strike="noStrike" dirty="0" smtClean="0">
                          <a:effectLst/>
                        </a:rPr>
                        <a:t>, insumos, energía, </a:t>
                      </a:r>
                      <a:r>
                        <a:rPr lang="es-MX" sz="900" u="none" strike="noStrike" dirty="0" err="1" smtClean="0">
                          <a:effectLst/>
                        </a:rPr>
                        <a:t>etc</a:t>
                      </a:r>
                      <a:r>
                        <a:rPr lang="es-MX" sz="900" u="none" strike="noStrike" dirty="0" smtClean="0">
                          <a:effectLst/>
                        </a:rPr>
                        <a:t>) /</a:t>
                      </a:r>
                      <a:r>
                        <a:rPr lang="es-MX" sz="900" u="none" strike="noStrike" dirty="0">
                          <a:effectLst/>
                        </a:rPr>
                        <a:t>por el total de tarjas realizadas mes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 dirty="0">
                          <a:effectLst/>
                        </a:rPr>
                        <a:t>menor o igual (&lt;= ) al 20% 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extLst>
                  <a:ext uri="{0D108BD9-81ED-4DB2-BD59-A6C34878D82A}">
                    <a16:rowId xmlns:a16="http://schemas.microsoft.com/office/drawing/2014/main" val="3809668851"/>
                  </a:ext>
                </a:extLst>
              </a:tr>
              <a:tr h="410154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OE5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El alto volumen de tarjas planificada por días, obliga realizar hora extras o crear un tercer turno para terminar lo planificado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Disminuir los tiempos de faena evitando sobre tiempo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cumplir con la planificación en horario habil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900" u="none" strike="noStrike">
                          <a:effectLst/>
                        </a:rPr>
                        <a:t>Hora termino faena - Hora habil (18:00)</a:t>
                      </a:r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 dirty="0">
                          <a:effectLst/>
                        </a:rPr>
                        <a:t>menor o igual a las 2 hora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extLst>
                  <a:ext uri="{0D108BD9-81ED-4DB2-BD59-A6C34878D82A}">
                    <a16:rowId xmlns:a16="http://schemas.microsoft.com/office/drawing/2014/main" val="1207249790"/>
                  </a:ext>
                </a:extLst>
              </a:tr>
              <a:tr h="546872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OE6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el informe tarja tiene un tiempo de entrega de 5 días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Disminuir los tiempos de entrega del informe tarja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disponibilizar el informe tarja a los clientes en forma rapida dentro de las 48 horas una vez cerrada.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Fecha y hora tarja disponible para cliente-Fecha y hora de cierre tarja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900" u="none" strike="noStrike" dirty="0">
                          <a:effectLst/>
                        </a:rPr>
                        <a:t>&gt;=48 </a:t>
                      </a:r>
                      <a:r>
                        <a:rPr lang="es-CL" sz="900" u="none" strike="noStrike" dirty="0" err="1">
                          <a:effectLst/>
                        </a:rPr>
                        <a:t>hrs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extLst>
                  <a:ext uri="{0D108BD9-81ED-4DB2-BD59-A6C34878D82A}">
                    <a16:rowId xmlns:a16="http://schemas.microsoft.com/office/drawing/2014/main" val="52152690"/>
                  </a:ext>
                </a:extLst>
              </a:tr>
              <a:tr h="546872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OE7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existen constante errores en el informe tarja por falta de información, mal registro y falta de imágenes.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Disminuir los errores en el documento informe tarja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entregar un informe tarja que refleje fielmente el estado y condiciones de la  carga sin errores.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>
                          <a:effectLst/>
                        </a:rPr>
                        <a:t>número de tarjas con error*100/número total de tarjas realizadas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u="none" strike="noStrike" dirty="0">
                          <a:effectLst/>
                        </a:rPr>
                        <a:t>menor o igual (&lt;= ) al 30% 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38" marR="6338" marT="6338" marB="0"/>
                </a:tc>
                <a:extLst>
                  <a:ext uri="{0D108BD9-81ED-4DB2-BD59-A6C34878D82A}">
                    <a16:rowId xmlns:a16="http://schemas.microsoft.com/office/drawing/2014/main" val="398850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98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1.3 Métricas de evaluación</a:t>
            </a:r>
            <a:endParaRPr sz="2400" dirty="0"/>
          </a:p>
        </p:txBody>
      </p:sp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848BB8A-09D1-4916-A39F-8F07004D4AF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053382"/>
            <a:ext cx="8520600" cy="23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257650" cy="1131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1.4 </a:t>
            </a:r>
            <a:r>
              <a:rPr lang="es-ES" dirty="0"/>
              <a:t>Historias de Usuarios</a:t>
            </a:r>
            <a:endParaRPr dirty="0"/>
          </a:p>
        </p:txBody>
      </p:sp>
      <p:sp>
        <p:nvSpPr>
          <p:cNvPr id="175" name="Google Shape;17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921062"/>
              </p:ext>
            </p:extLst>
          </p:nvPr>
        </p:nvGraphicFramePr>
        <p:xfrm>
          <a:off x="304801" y="973395"/>
          <a:ext cx="7924799" cy="3129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448">
                  <a:extLst>
                    <a:ext uri="{9D8B030D-6E8A-4147-A177-3AD203B41FA5}">
                      <a16:colId xmlns:a16="http://schemas.microsoft.com/office/drawing/2014/main" val="3680142673"/>
                    </a:ext>
                  </a:extLst>
                </a:gridCol>
                <a:gridCol w="773899">
                  <a:extLst>
                    <a:ext uri="{9D8B030D-6E8A-4147-A177-3AD203B41FA5}">
                      <a16:colId xmlns:a16="http://schemas.microsoft.com/office/drawing/2014/main" val="4154501383"/>
                    </a:ext>
                  </a:extLst>
                </a:gridCol>
                <a:gridCol w="3421626">
                  <a:extLst>
                    <a:ext uri="{9D8B030D-6E8A-4147-A177-3AD203B41FA5}">
                      <a16:colId xmlns:a16="http://schemas.microsoft.com/office/drawing/2014/main" val="1985410687"/>
                    </a:ext>
                  </a:extLst>
                </a:gridCol>
                <a:gridCol w="2111024">
                  <a:extLst>
                    <a:ext uri="{9D8B030D-6E8A-4147-A177-3AD203B41FA5}">
                      <a16:colId xmlns:a16="http://schemas.microsoft.com/office/drawing/2014/main" val="2749913474"/>
                    </a:ext>
                  </a:extLst>
                </a:gridCol>
                <a:gridCol w="632176">
                  <a:extLst>
                    <a:ext uri="{9D8B030D-6E8A-4147-A177-3AD203B41FA5}">
                      <a16:colId xmlns:a16="http://schemas.microsoft.com/office/drawing/2014/main" val="2927709269"/>
                    </a:ext>
                  </a:extLst>
                </a:gridCol>
                <a:gridCol w="373626">
                  <a:extLst>
                    <a:ext uri="{9D8B030D-6E8A-4147-A177-3AD203B41FA5}">
                      <a16:colId xmlns:a16="http://schemas.microsoft.com/office/drawing/2014/main" val="372047179"/>
                    </a:ext>
                  </a:extLst>
                </a:gridCol>
              </a:tblGrid>
              <a:tr h="278613"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1" u="none" strike="noStrike" dirty="0">
                          <a:effectLst/>
                        </a:rPr>
                        <a:t>Numero</a:t>
                      </a:r>
                      <a:endParaRPr lang="es-CL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1" u="none" strike="noStrike" dirty="0">
                          <a:effectLst/>
                        </a:rPr>
                        <a:t>ROL</a:t>
                      </a:r>
                      <a:endParaRPr lang="es-CL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1" u="none" strike="noStrike" dirty="0">
                          <a:effectLst/>
                        </a:rPr>
                        <a:t>Objetivo </a:t>
                      </a:r>
                      <a:endParaRPr lang="es-CL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1" u="none" strike="noStrike" dirty="0">
                          <a:effectLst/>
                        </a:rPr>
                        <a:t>Razón</a:t>
                      </a:r>
                      <a:endParaRPr lang="es-CL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00" b="1" u="none" strike="noStrike" dirty="0">
                          <a:effectLst/>
                        </a:rPr>
                        <a:t>Prioridad</a:t>
                      </a:r>
                      <a:endParaRPr lang="es-CL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00" b="1" u="none" strike="noStrike" dirty="0">
                          <a:effectLst/>
                        </a:rPr>
                        <a:t>Peso</a:t>
                      </a:r>
                      <a:endParaRPr lang="es-CL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ctr"/>
                </a:tc>
                <a:extLst>
                  <a:ext uri="{0D108BD9-81ED-4DB2-BD59-A6C34878D82A}">
                    <a16:rowId xmlns:a16="http://schemas.microsoft.com/office/drawing/2014/main" val="464968525"/>
                  </a:ext>
                </a:extLst>
              </a:tr>
              <a:tr h="380153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1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900" u="none" strike="noStrike" dirty="0">
                          <a:effectLst/>
                        </a:rPr>
                        <a:t>Planificador 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>
                          <a:effectLst/>
                        </a:rPr>
                        <a:t>quiero contar con una plataforma web que me permita realizar la planificación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 dirty="0">
                          <a:effectLst/>
                        </a:rPr>
                        <a:t>para tener </a:t>
                      </a:r>
                      <a:r>
                        <a:rPr lang="es-MX" sz="900" u="none" strike="noStrike" dirty="0" smtClean="0">
                          <a:effectLst/>
                        </a:rPr>
                        <a:t>visibilidad </a:t>
                      </a:r>
                      <a:r>
                        <a:rPr lang="es-MX" sz="900" u="none" strike="noStrike" dirty="0">
                          <a:effectLst/>
                        </a:rPr>
                        <a:t>de lo planificado 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alto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8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3738692077"/>
                  </a:ext>
                </a:extLst>
              </a:tr>
              <a:tr h="380153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2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900" u="none" strike="noStrike">
                          <a:effectLst/>
                        </a:rPr>
                        <a:t>Planificador </a:t>
                      </a:r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>
                          <a:effectLst/>
                        </a:rPr>
                        <a:t>Quiero que la planificación este separada por ambiente  consolidado, desconsolidado y despacho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>
                          <a:effectLst/>
                        </a:rPr>
                        <a:t>Para tener claridad la cantidad de tarjas planificada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alto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>
                          <a:effectLst/>
                        </a:rPr>
                        <a:t>8</a:t>
                      </a:r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575660111"/>
                  </a:ext>
                </a:extLst>
              </a:tr>
              <a:tr h="380153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4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900" u="none" strike="noStrike">
                          <a:effectLst/>
                        </a:rPr>
                        <a:t>Planificador </a:t>
                      </a:r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>
                          <a:effectLst/>
                        </a:rPr>
                        <a:t>quiero tener reportes bajo demanda y exportables a excel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>
                          <a:effectLst/>
                        </a:rPr>
                        <a:t>Para entregar la información en forma rapida a quien lo solicite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medio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>
                          <a:effectLst/>
                        </a:rPr>
                        <a:t>5</a:t>
                      </a:r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3574525169"/>
                  </a:ext>
                </a:extLst>
              </a:tr>
              <a:tr h="380153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5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900" u="none" strike="noStrike">
                          <a:effectLst/>
                        </a:rPr>
                        <a:t>Supervisor </a:t>
                      </a:r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>
                          <a:effectLst/>
                        </a:rPr>
                        <a:t>Quiero que se maneje perfiles de usuario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>
                          <a:effectLst/>
                        </a:rPr>
                        <a:t>para que solo puedan ingresar y realizar    las actividades asignadas.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alto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>
                          <a:effectLst/>
                        </a:rPr>
                        <a:t>8</a:t>
                      </a:r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3883431105"/>
                  </a:ext>
                </a:extLst>
              </a:tr>
              <a:tr h="190076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6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900" u="none" strike="noStrike">
                          <a:effectLst/>
                        </a:rPr>
                        <a:t>Supervisor </a:t>
                      </a:r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>
                          <a:effectLst/>
                        </a:rPr>
                        <a:t>Quiero que  solo puedan tener acceso los autorizados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900" u="none" strike="noStrike">
                          <a:effectLst/>
                        </a:rPr>
                        <a:t>para evitar cambios no autorizados </a:t>
                      </a:r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alto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>
                          <a:effectLst/>
                        </a:rPr>
                        <a:t>8</a:t>
                      </a:r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1872486947"/>
                  </a:ext>
                </a:extLst>
              </a:tr>
              <a:tr h="380153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7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900" u="none" strike="noStrike">
                          <a:effectLst/>
                        </a:rPr>
                        <a:t>Supervisor </a:t>
                      </a:r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>
                          <a:effectLst/>
                        </a:rPr>
                        <a:t>Los clientes deben tener acceso solo a descargar y a imprimir sus tarjas cerradas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>
                          <a:effectLst/>
                        </a:rPr>
                        <a:t>para que sea rapido y asi disminuir los tiempos de entrega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medio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>
                          <a:effectLst/>
                        </a:rPr>
                        <a:t>8</a:t>
                      </a:r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4227986804"/>
                  </a:ext>
                </a:extLst>
              </a:tr>
              <a:tr h="380153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10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900" u="none" strike="noStrike">
                          <a:effectLst/>
                        </a:rPr>
                        <a:t>JOP</a:t>
                      </a:r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>
                          <a:effectLst/>
                        </a:rPr>
                        <a:t>La aplicación web debe permitir realizar busqueda por diferentes criterios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>
                          <a:effectLst/>
                        </a:rPr>
                        <a:t>para que el informe tarja este disponible enforma rápida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medio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>
                          <a:effectLst/>
                        </a:rPr>
                        <a:t>6</a:t>
                      </a:r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3486596536"/>
                  </a:ext>
                </a:extLst>
              </a:tr>
              <a:tr h="380153"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16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900" u="none" strike="noStrike">
                          <a:effectLst/>
                        </a:rPr>
                        <a:t>Planificador </a:t>
                      </a:r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>
                          <a:effectLst/>
                        </a:rPr>
                        <a:t>quiero que el sistema permita insertar, modificar y eliminar los datos ingresados 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>
                          <a:effectLst/>
                        </a:rPr>
                        <a:t>para no se llene de basura la base de datos.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alto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u="none" strike="noStrike" dirty="0">
                          <a:effectLst/>
                        </a:rPr>
                        <a:t>7</a:t>
                      </a:r>
                      <a:endParaRPr lang="es-CL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173482034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257650" cy="1131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1.5 </a:t>
            </a:r>
            <a:r>
              <a:rPr lang="es-ES" dirty="0"/>
              <a:t>Mitigación de Riesgo</a:t>
            </a:r>
            <a:endParaRPr dirty="0"/>
          </a:p>
        </p:txBody>
      </p:sp>
      <p:sp>
        <p:nvSpPr>
          <p:cNvPr id="175" name="Google Shape;17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8" name="Imagen 7" descr="https://lh4.googleusercontent.com/8ujDgiPU518ANs9RaQAmcogQrVYoUBiqJ3TCnf3Ml6T30btyT2GStlR37uLePHDaHMQttu0qoMAt0Y1sV_GGphbuyvTgH2o9NRiILyMTsjI66kvbVyLQBJQwfVk83jtu3DZWj9Oz">
            <a:extLst>
              <a:ext uri="{FF2B5EF4-FFF2-40B4-BE49-F238E27FC236}">
                <a16:creationId xmlns:a16="http://schemas.microsoft.com/office/drawing/2014/main" id="{205EA506-2A20-4A6D-8701-6E032E0D38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708" y="305374"/>
            <a:ext cx="2324100" cy="1106170"/>
          </a:xfrm>
          <a:prstGeom prst="rect">
            <a:avLst/>
          </a:prstGeom>
          <a:noFill/>
          <a:extLst/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10" y="1898672"/>
            <a:ext cx="7827198" cy="13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0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754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Plan de proyecto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Resultado</a:t>
            </a:r>
            <a:r>
              <a:rPr lang="en" sz="3200" dirty="0"/>
              <a:t> del proyecto</a:t>
            </a:r>
            <a:endParaRPr sz="3200" dirty="0"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Seminario de </a:t>
            </a:r>
            <a:r>
              <a:rPr lang="en" dirty="0" smtClean="0"/>
              <a:t>Título 2</a:t>
            </a:r>
            <a:endParaRPr dirty="0"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CL" dirty="0"/>
              <a:t>Objetivo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CL" dirty="0"/>
              <a:t>Plan de proyecto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CL" dirty="0"/>
              <a:t>Resultado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CL" dirty="0"/>
              <a:t>Post Mortem</a:t>
            </a:r>
            <a:endParaRPr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2.1 </a:t>
            </a:r>
            <a:r>
              <a:rPr lang="es-ES" dirty="0"/>
              <a:t>Gantt</a:t>
            </a:r>
            <a:endParaRPr dirty="0"/>
          </a:p>
        </p:txBody>
      </p:sp>
      <p:sp>
        <p:nvSpPr>
          <p:cNvPr id="175" name="Google Shape;17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7" y="1265799"/>
            <a:ext cx="8742056" cy="3029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756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2.2 </a:t>
            </a:r>
            <a:r>
              <a:rPr lang="es-ES" dirty="0"/>
              <a:t>Plan de Pruebas </a:t>
            </a:r>
            <a:endParaRPr dirty="0"/>
          </a:p>
        </p:txBody>
      </p:sp>
      <p:sp>
        <p:nvSpPr>
          <p:cNvPr id="175" name="Google Shape;17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036426"/>
              </p:ext>
            </p:extLst>
          </p:nvPr>
        </p:nvGraphicFramePr>
        <p:xfrm>
          <a:off x="137652" y="1092813"/>
          <a:ext cx="8694648" cy="3519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7521">
                  <a:extLst>
                    <a:ext uri="{9D8B030D-6E8A-4147-A177-3AD203B41FA5}">
                      <a16:colId xmlns:a16="http://schemas.microsoft.com/office/drawing/2014/main" val="140786681"/>
                    </a:ext>
                  </a:extLst>
                </a:gridCol>
                <a:gridCol w="1330271">
                  <a:extLst>
                    <a:ext uri="{9D8B030D-6E8A-4147-A177-3AD203B41FA5}">
                      <a16:colId xmlns:a16="http://schemas.microsoft.com/office/drawing/2014/main" val="2598248631"/>
                    </a:ext>
                  </a:extLst>
                </a:gridCol>
                <a:gridCol w="1068800">
                  <a:extLst>
                    <a:ext uri="{9D8B030D-6E8A-4147-A177-3AD203B41FA5}">
                      <a16:colId xmlns:a16="http://schemas.microsoft.com/office/drawing/2014/main" val="3010561362"/>
                    </a:ext>
                  </a:extLst>
                </a:gridCol>
                <a:gridCol w="1012723">
                  <a:extLst>
                    <a:ext uri="{9D8B030D-6E8A-4147-A177-3AD203B41FA5}">
                      <a16:colId xmlns:a16="http://schemas.microsoft.com/office/drawing/2014/main" val="2127855341"/>
                    </a:ext>
                  </a:extLst>
                </a:gridCol>
                <a:gridCol w="727587">
                  <a:extLst>
                    <a:ext uri="{9D8B030D-6E8A-4147-A177-3AD203B41FA5}">
                      <a16:colId xmlns:a16="http://schemas.microsoft.com/office/drawing/2014/main" val="253196705"/>
                    </a:ext>
                  </a:extLst>
                </a:gridCol>
                <a:gridCol w="1481590">
                  <a:extLst>
                    <a:ext uri="{9D8B030D-6E8A-4147-A177-3AD203B41FA5}">
                      <a16:colId xmlns:a16="http://schemas.microsoft.com/office/drawing/2014/main" val="2797191466"/>
                    </a:ext>
                  </a:extLst>
                </a:gridCol>
                <a:gridCol w="1756156">
                  <a:extLst>
                    <a:ext uri="{9D8B030D-6E8A-4147-A177-3AD203B41FA5}">
                      <a16:colId xmlns:a16="http://schemas.microsoft.com/office/drawing/2014/main" val="1468944520"/>
                    </a:ext>
                  </a:extLst>
                </a:gridCol>
              </a:tblGrid>
              <a:tr h="313173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u="none" strike="noStrike" dirty="0">
                          <a:effectLst/>
                        </a:rPr>
                        <a:t>Objetivo General</a:t>
                      </a:r>
                      <a:endParaRPr lang="es-C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u="none" strike="noStrike" dirty="0" smtClean="0">
                          <a:effectLst/>
                        </a:rPr>
                        <a:t>Requerimientos </a:t>
                      </a:r>
                      <a:r>
                        <a:rPr lang="es-CL" sz="900" u="none" strike="noStrike" dirty="0">
                          <a:effectLst/>
                        </a:rPr>
                        <a:t>de alto nivel</a:t>
                      </a:r>
                      <a:endParaRPr lang="es-C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u="none" strike="noStrike" dirty="0">
                          <a:effectLst/>
                        </a:rPr>
                        <a:t>Riesgo</a:t>
                      </a:r>
                      <a:endParaRPr lang="es-C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u="none" strike="noStrike" dirty="0" err="1">
                          <a:effectLst/>
                        </a:rPr>
                        <a:t>Backlog</a:t>
                      </a:r>
                      <a:endParaRPr lang="es-C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900" u="none" strike="noStrike" dirty="0">
                          <a:effectLst/>
                        </a:rPr>
                        <a:t>Responsable</a:t>
                      </a:r>
                      <a:endParaRPr lang="es-C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900" u="none" strike="noStrike" dirty="0">
                          <a:effectLst/>
                        </a:rPr>
                        <a:t>Pruebas</a:t>
                      </a:r>
                      <a:endParaRPr lang="es-C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900" u="none" strike="noStrike" dirty="0">
                          <a:effectLst/>
                        </a:rPr>
                        <a:t>Casos de uso</a:t>
                      </a:r>
                      <a:endParaRPr lang="es-C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extLst>
                  <a:ext uri="{0D108BD9-81ED-4DB2-BD59-A6C34878D82A}">
                    <a16:rowId xmlns:a16="http://schemas.microsoft.com/office/drawing/2014/main" val="2130479674"/>
                  </a:ext>
                </a:extLst>
              </a:tr>
              <a:tr h="346138"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u="none" strike="noStrike">
                          <a:effectLst/>
                        </a:rPr>
                        <a:t>OE1 Contar con un sistema tarja móvil asincrónico que no dependa de la red wifi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u="none" strike="noStrike">
                          <a:effectLst/>
                        </a:rPr>
                        <a:t>RF5.- El usuario debe poder acceder a una aplicación en terreno para poder hacer el ingreso de los datos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800" u="none" strike="noStrike">
                          <a:effectLst/>
                        </a:rPr>
                        <a:t>3.- fallas de conectividad Wifi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 dirty="0">
                          <a:effectLst/>
                        </a:rPr>
                        <a:t> 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 dirty="0">
                          <a:effectLst/>
                        </a:rPr>
                        <a:t>Desarrollador 1</a:t>
                      </a:r>
                      <a:br>
                        <a:rPr lang="es-CL" sz="800" u="none" strike="noStrike" dirty="0">
                          <a:effectLst/>
                        </a:rPr>
                      </a:br>
                      <a:r>
                        <a:rPr lang="es-CL" sz="800" u="none" strike="noStrike" dirty="0">
                          <a:effectLst/>
                        </a:rPr>
                        <a:t>Key </a:t>
                      </a:r>
                      <a:r>
                        <a:rPr lang="es-CL" sz="800" u="none" strike="noStrike" dirty="0" err="1">
                          <a:effectLst/>
                        </a:rPr>
                        <a:t>User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 dirty="0">
                          <a:effectLst/>
                        </a:rPr>
                        <a:t> 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u="none" strike="noStrike" dirty="0">
                          <a:effectLst/>
                        </a:rPr>
                        <a:t>1.- Usuario registrado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1446382735"/>
                  </a:ext>
                </a:extLst>
              </a:tr>
              <a:tr h="230759">
                <a:tc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s-MX" sz="800" u="none" strike="noStrike" dirty="0">
                          <a:effectLst/>
                        </a:rPr>
                        <a:t>RS2.-    Múltiples usuarios pueden realizar diversas operaciones en una misma instancia de tiempo. 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B8.- Aplicación Asincronica 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u="none" strike="noStrike">
                          <a:effectLst/>
                        </a:rPr>
                        <a:t>P1.-  Sólo usuarios registrados pueden ingresar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u="none" strike="noStrike" dirty="0">
                          <a:effectLst/>
                        </a:rPr>
                        <a:t>1.1 ingreso de usuario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1049268269"/>
                  </a:ext>
                </a:extLst>
              </a:tr>
              <a:tr h="219771">
                <a:tc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 dirty="0">
                          <a:effectLst/>
                        </a:rPr>
                        <a:t> 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s-MX" sz="800" u="none" strike="noStrike">
                          <a:effectLst/>
                        </a:rPr>
                        <a:t>P2.-  Dos usuarios de forma simultánea pueden acceder a la Aplicación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u="none" strike="noStrike" dirty="0">
                          <a:effectLst/>
                        </a:rPr>
                        <a:t>1.2 ingreso de usuario con </a:t>
                      </a:r>
                      <a:r>
                        <a:rPr lang="es-CL" sz="800" u="none" strike="noStrike" dirty="0" err="1">
                          <a:effectLst/>
                        </a:rPr>
                        <a:t>password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2656106582"/>
                  </a:ext>
                </a:extLst>
              </a:tr>
              <a:tr h="316776">
                <a:tc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u="none" strike="noStrike">
                          <a:effectLst/>
                        </a:rPr>
                        <a:t>RF1   El sistema debe solicitar contraseña de ingreso para acceder al sistema 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u="none" strike="noStrike" dirty="0">
                          <a:effectLst/>
                        </a:rPr>
                        <a:t>2.- Usuario No registrado 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3909702898"/>
                  </a:ext>
                </a:extLst>
              </a:tr>
              <a:tr h="115379">
                <a:tc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s-MX" sz="800" u="none" strike="noStrike">
                          <a:effectLst/>
                        </a:rPr>
                        <a:t>RF2.- El sistema debe manejar perfiles de usuarios para limitar acceso entre los distintos tipos de usuarios 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B5.- Perfiles de usuario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Desarrollador 2</a:t>
                      </a:r>
                      <a:br>
                        <a:rPr lang="es-CL" sz="800" u="none" strike="noStrike">
                          <a:effectLst/>
                        </a:rPr>
                      </a:br>
                      <a:r>
                        <a:rPr lang="es-CL" sz="800" u="none" strike="noStrike">
                          <a:effectLst/>
                        </a:rPr>
                        <a:t>Key User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P3.-  Dos usuarios de distinto perfil tienen distintos usos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1.1. dos usuarios ingresan con cuenta 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920639850"/>
                  </a:ext>
                </a:extLst>
              </a:tr>
              <a:tr h="362621">
                <a:tc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800" u="none" strike="noStrike">
                          <a:effectLst/>
                        </a:rPr>
                        <a:t>8.- control de acceso de la aplicación 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1.2. se compara </a:t>
                      </a:r>
                      <a:r>
                        <a:rPr lang="es-MX" sz="800" u="none" strike="noStrike" dirty="0" err="1">
                          <a:effectLst/>
                        </a:rPr>
                        <a:t>despliege</a:t>
                      </a:r>
                      <a:r>
                        <a:rPr lang="es-MX" sz="800" u="none" strike="noStrike" dirty="0">
                          <a:effectLst/>
                        </a:rPr>
                        <a:t> de opciones 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681882024"/>
                  </a:ext>
                </a:extLst>
              </a:tr>
              <a:tr h="120873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s-MX" sz="800" u="none" strike="noStrike">
                          <a:effectLst/>
                        </a:rPr>
                        <a:t>OE7 Disminuir los errores en el documento informe tarja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es-MX" sz="800" u="none" strike="noStrike">
                          <a:effectLst/>
                        </a:rPr>
                        <a:t>RF3.- El sistema debe usar validaciones para el correcto ingreso de la información antes de ser almacenada en la base de datos.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s-MX" sz="800" u="none" strike="noStrike">
                          <a:effectLst/>
                        </a:rPr>
                        <a:t>B11.- Validar ingreso de datos (incremental)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Desarrollador 2</a:t>
                      </a:r>
                      <a:br>
                        <a:rPr lang="es-CL" sz="800" u="none" strike="noStrike">
                          <a:effectLst/>
                        </a:rPr>
                      </a:br>
                      <a:r>
                        <a:rPr lang="es-CL" sz="800" u="none" strike="noStrike">
                          <a:effectLst/>
                        </a:rPr>
                        <a:t>Key User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s-MX" sz="800" u="none" strike="noStrike">
                          <a:effectLst/>
                        </a:rPr>
                        <a:t>P4.-  Validación de registro datros 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1.1  se ingresa datos  letras en campo </a:t>
                      </a:r>
                      <a:r>
                        <a:rPr lang="es-MX" sz="800" u="none" strike="noStrike" dirty="0" err="1">
                          <a:effectLst/>
                        </a:rPr>
                        <a:t>numerico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2291021086"/>
                  </a:ext>
                </a:extLst>
              </a:tr>
              <a:tr h="10988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800" u="none" strike="noStrike">
                          <a:effectLst/>
                        </a:rPr>
                        <a:t>9.- Error de ingreso de datos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1.2 se ingresa datos </a:t>
                      </a:r>
                      <a:r>
                        <a:rPr lang="es-MX" sz="800" u="none" strike="noStrike" dirty="0" err="1">
                          <a:effectLst/>
                        </a:rPr>
                        <a:t>nuemerico</a:t>
                      </a:r>
                      <a:r>
                        <a:rPr lang="es-MX" sz="800" u="none" strike="noStrike" dirty="0">
                          <a:effectLst/>
                        </a:rPr>
                        <a:t> en campo letras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1477828214"/>
                  </a:ext>
                </a:extLst>
              </a:tr>
              <a:tr h="236254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1.3 no se ingresa datos en campo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2267348183"/>
                  </a:ext>
                </a:extLst>
              </a:tr>
              <a:tr h="120873">
                <a:tc rowSpan="3">
                  <a:txBody>
                    <a:bodyPr/>
                    <a:lstStyle/>
                    <a:p>
                      <a:pPr algn="l" fontAlgn="t"/>
                      <a:r>
                        <a:rPr lang="es-MX" sz="800" u="none" strike="noStrike" dirty="0">
                          <a:effectLst/>
                        </a:rPr>
                        <a:t>OE7  Disminuir los errores en el informe 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es-MX" sz="800" u="none" strike="noStrike">
                          <a:effectLst/>
                        </a:rPr>
                        <a:t>RS3.- Permitir modificación de datos Ingresado.</a:t>
                      </a:r>
                      <a:br>
                        <a:rPr lang="es-MX" sz="800" u="none" strike="noStrike">
                          <a:effectLst/>
                        </a:rPr>
                      </a:br>
                      <a:r>
                        <a:rPr lang="es-MX" sz="800" u="none" strike="noStrike">
                          <a:effectLst/>
                        </a:rPr>
                        <a:t> 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B16.- mantenedor de datos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Desarrollador 2</a:t>
                      </a:r>
                      <a:br>
                        <a:rPr lang="es-CL" sz="800" u="none" strike="noStrike">
                          <a:effectLst/>
                        </a:rPr>
                      </a:br>
                      <a:r>
                        <a:rPr lang="es-CL" sz="800" u="none" strike="noStrike">
                          <a:effectLst/>
                        </a:rPr>
                        <a:t>Key User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s-CL" sz="800" u="none" strike="noStrike">
                          <a:effectLst/>
                        </a:rPr>
                        <a:t>P5.- Modificar dato ingresado</a:t>
                      </a:r>
                      <a:br>
                        <a:rPr lang="es-CL" sz="800" u="none" strike="noStrike">
                          <a:effectLst/>
                        </a:rPr>
                      </a:b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u="none" strike="noStrike" dirty="0">
                          <a:effectLst/>
                        </a:rPr>
                        <a:t>1.1 ingresar datos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4207691379"/>
                  </a:ext>
                </a:extLst>
              </a:tr>
              <a:tr h="10988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800" u="none" strike="noStrike">
                          <a:effectLst/>
                        </a:rPr>
                        <a:t>9.- Error ingreso de datos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u="none" strike="noStrike" dirty="0">
                          <a:effectLst/>
                        </a:rPr>
                        <a:t>1.2 Modificar dato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828956736"/>
                  </a:ext>
                </a:extLst>
              </a:tr>
              <a:tr h="10988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L" sz="800" u="none" strike="noStrike">
                          <a:effectLst/>
                        </a:rPr>
                        <a:t> </a:t>
                      </a:r>
                      <a:endParaRPr lang="es-C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800" u="none" strike="noStrike" dirty="0">
                          <a:effectLst/>
                        </a:rPr>
                        <a:t>1.3 validar dato modificado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2" marR="4842" marT="4842" marB="0" anchor="b"/>
                </a:tc>
                <a:extLst>
                  <a:ext uri="{0D108BD9-81ED-4DB2-BD59-A6C34878D82A}">
                    <a16:rowId xmlns:a16="http://schemas.microsoft.com/office/drawing/2014/main" val="292561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763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754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s-ES" dirty="0"/>
              <a:t>Resultado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318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287638" y="259307"/>
            <a:ext cx="6700016" cy="728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3.2 </a:t>
            </a:r>
            <a:r>
              <a:rPr lang="es-MX" dirty="0" smtClean="0"/>
              <a:t>Cierre de Proyecto 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05" y="161847"/>
            <a:ext cx="1883379" cy="105469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38" y="988237"/>
            <a:ext cx="2873661" cy="34717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299" y="988237"/>
            <a:ext cx="2673164" cy="36081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/>
          <a:srcRect b="9808"/>
          <a:stretch/>
        </p:blipFill>
        <p:spPr>
          <a:xfrm>
            <a:off x="5834463" y="2450151"/>
            <a:ext cx="2830695" cy="221306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705600" y="1216539"/>
            <a:ext cx="1878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200" dirty="0">
                <a:hlinkClick r:id="rId7"/>
              </a:rPr>
              <a:t>https://github.com/Aldacon1/Proyecto-Titulo-Tarja/tree/master/PLanificaci%C3%B3n%20Tarja</a:t>
            </a:r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26184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287638" y="259307"/>
            <a:ext cx="6700016" cy="728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3.2 </a:t>
            </a:r>
            <a:r>
              <a:rPr lang="es-MX" dirty="0" smtClean="0"/>
              <a:t>Aseguramiento de la Calidad SQA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6473113" y="1457856"/>
            <a:ext cx="24252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hlinkClick r:id="rId3"/>
              </a:rPr>
              <a:t>https://github.com/Aldacon1/Proyecto-Titulo-Tarja/blob/master/PLanificaci%C3%B3n%20Tarja/Plan%20de%20SQA%20Tarja%20M%C3%B3vil-2019.doc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38" y="1424964"/>
            <a:ext cx="5994406" cy="30242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0205" y="161847"/>
            <a:ext cx="1883379" cy="105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9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287638" y="259307"/>
            <a:ext cx="6700016" cy="728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3.2 </a:t>
            </a:r>
            <a:r>
              <a:rPr lang="es-MX" dirty="0" smtClean="0"/>
              <a:t>Aseguramiento de la Calidad SQA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05" y="161847"/>
            <a:ext cx="1883379" cy="105469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37" y="1006160"/>
            <a:ext cx="5799263" cy="367338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354032" y="1554882"/>
            <a:ext cx="26671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hlinkClick r:id="rId5"/>
              </a:rPr>
              <a:t>https://github.com/Aldacon1/Proyecto-Titulo-Tarja/blob/master/PLanificaci%C3%B3n%20Tarja/Plan%20de%20Prueba%20Tarja%20M%C3%B3vil%20_AADAM.doc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9203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689602" cy="1082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3.3 </a:t>
            </a:r>
            <a:r>
              <a:rPr lang="es-ES" dirty="0"/>
              <a:t>Resultados de las Pruebas </a:t>
            </a:r>
            <a:r>
              <a:rPr lang="es-ES" dirty="0" smtClean="0"/>
              <a:t>Carga</a:t>
            </a:r>
            <a:endParaRPr dirty="0"/>
          </a:p>
        </p:txBody>
      </p:sp>
      <p:sp>
        <p:nvSpPr>
          <p:cNvPr id="175" name="Google Shape;17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r="60686" b="25976"/>
          <a:stretch/>
        </p:blipFill>
        <p:spPr>
          <a:xfrm>
            <a:off x="373312" y="1528011"/>
            <a:ext cx="2431501" cy="31006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722" y="1528011"/>
            <a:ext cx="5952436" cy="310068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740" y="202880"/>
            <a:ext cx="25241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5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297383" y="37059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3.4 Gestión de la configuración</a:t>
            </a:r>
            <a:endParaRPr dirty="0"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5780756" cy="3419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endParaRPr lang="es-CL" dirty="0"/>
          </a:p>
          <a:p>
            <a:pPr marL="114300" indent="0">
              <a:buNone/>
            </a:pPr>
            <a:r>
              <a:rPr lang="es-CL" dirty="0"/>
              <a:t/>
            </a:r>
            <a:br>
              <a:rPr lang="es-CL" dirty="0"/>
            </a:br>
            <a:endParaRPr dirty="0"/>
          </a:p>
        </p:txBody>
      </p:sp>
      <p:sp>
        <p:nvSpPr>
          <p:cNvPr id="209" name="Google Shape;20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05" y="161847"/>
            <a:ext cx="1883379" cy="10546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22" y="1216539"/>
            <a:ext cx="6018136" cy="326407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297383" y="37059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3.4 Gestión de la configuración</a:t>
            </a:r>
            <a:endParaRPr dirty="0"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5780756" cy="3419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endParaRPr lang="es-CL" dirty="0"/>
          </a:p>
          <a:p>
            <a:pPr marL="114300" indent="0">
              <a:buNone/>
            </a:pPr>
            <a:r>
              <a:rPr lang="es-CL" dirty="0"/>
              <a:t/>
            </a:r>
            <a:br>
              <a:rPr lang="es-CL" dirty="0"/>
            </a:br>
            <a:endParaRPr dirty="0"/>
          </a:p>
        </p:txBody>
      </p:sp>
      <p:sp>
        <p:nvSpPr>
          <p:cNvPr id="209" name="Google Shape;20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119" y="60812"/>
            <a:ext cx="2129039" cy="11922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6" y="1076311"/>
            <a:ext cx="6956488" cy="349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36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297383" y="37059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3.4 Gestión de la configuración</a:t>
            </a:r>
            <a:endParaRPr dirty="0"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5780756" cy="3419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endParaRPr lang="es-CL" dirty="0"/>
          </a:p>
          <a:p>
            <a:pPr marL="114300" indent="0">
              <a:buNone/>
            </a:pPr>
            <a:r>
              <a:rPr lang="es-CL" dirty="0"/>
              <a:t/>
            </a:r>
            <a:br>
              <a:rPr lang="es-CL" dirty="0"/>
            </a:br>
            <a:endParaRPr dirty="0"/>
          </a:p>
        </p:txBody>
      </p:sp>
      <p:sp>
        <p:nvSpPr>
          <p:cNvPr id="209" name="Google Shape;20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119" y="60812"/>
            <a:ext cx="2129039" cy="119226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16" y="1089572"/>
            <a:ext cx="6254971" cy="354532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671" y="1872362"/>
            <a:ext cx="2270009" cy="197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79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754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</a:t>
            </a:r>
            <a:r>
              <a:rPr lang="es-ES" dirty="0"/>
              <a:t>Objetivos </a:t>
            </a:r>
            <a:r>
              <a:rPr lang="es-ES" dirty="0" smtClean="0"/>
              <a:t>Hito6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787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754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</a:t>
            </a:r>
            <a:r>
              <a:rPr lang="es-ES" dirty="0"/>
              <a:t>Post Mortem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995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4.1  </a:t>
            </a:r>
            <a:r>
              <a:rPr lang="es-ES" sz="2400" dirty="0"/>
              <a:t>Lecciones aprendidas </a:t>
            </a:r>
            <a:endParaRPr sz="2400" dirty="0"/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1"/>
          </p:nvPr>
        </p:nvSpPr>
        <p:spPr>
          <a:xfrm>
            <a:off x="387900" y="789125"/>
            <a:ext cx="8444400" cy="3335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CL" dirty="0"/>
              <a:t>Después de terminar el sprint se determina que se lograron completar las historias de usuario planificadas. </a:t>
            </a:r>
            <a:endParaRPr lang="es-CL" dirty="0" smtClean="0"/>
          </a:p>
          <a:p>
            <a:r>
              <a:rPr lang="es-ES" dirty="0" smtClean="0"/>
              <a:t>Se </a:t>
            </a:r>
            <a:r>
              <a:rPr lang="es-ES" dirty="0"/>
              <a:t>necesita estimar de mejor manera los tiempos, tanto para poder satisfacer las expectativas como los tiempos de pruebas. </a:t>
            </a:r>
            <a:endParaRPr lang="es-ES" dirty="0" smtClean="0"/>
          </a:p>
          <a:p>
            <a:pPr marL="114300" indent="0">
              <a:buNone/>
            </a:pPr>
            <a:r>
              <a:rPr lang="es-ES" dirty="0" smtClean="0"/>
              <a:t> </a:t>
            </a:r>
            <a:endParaRPr lang="es-ES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s-CL" b="1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s-CL" b="1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s-CL" b="1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s-CL" b="1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b="1" dirty="0"/>
          </a:p>
        </p:txBody>
      </p:sp>
      <p:sp>
        <p:nvSpPr>
          <p:cNvPr id="250" name="Google Shape;2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4.2  Situación futura</a:t>
            </a:r>
            <a:endParaRPr sz="2400" dirty="0"/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1"/>
          </p:nvPr>
        </p:nvSpPr>
        <p:spPr>
          <a:xfrm>
            <a:off x="448058" y="913450"/>
            <a:ext cx="4280353" cy="3212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b="1" dirty="0" smtClean="0"/>
              <a:t>Se seguirá con las Pruebas Unitarias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s-CL" b="1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s-CL" b="1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s-CL" b="1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s-CL" b="1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s-CL" b="1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b="1" dirty="0"/>
          </a:p>
        </p:txBody>
      </p:sp>
      <p:sp>
        <p:nvSpPr>
          <p:cNvPr id="250" name="Google Shape;25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5D629C-178F-4302-A118-7D4EDFA88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262" y="361965"/>
            <a:ext cx="3556738" cy="23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Preguntas</a:t>
            </a:r>
            <a:endParaRPr/>
          </a:p>
        </p:txBody>
      </p:sp>
      <p:sp>
        <p:nvSpPr>
          <p:cNvPr id="268" name="Google Shape;268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25" y="899116"/>
            <a:ext cx="4189863" cy="365411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623" y="1040779"/>
            <a:ext cx="2524835" cy="3370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311700" y="216424"/>
            <a:ext cx="8520600" cy="850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1.1 Objetivo principal</a:t>
            </a:r>
            <a:br>
              <a:rPr lang="en" sz="2400" dirty="0"/>
            </a:br>
            <a:r>
              <a:rPr lang="en" sz="2400" dirty="0" smtClean="0"/>
              <a:t>del Proyecto Tarja</a:t>
            </a:r>
            <a:endParaRPr sz="24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253358" y="1104260"/>
            <a:ext cx="3571943" cy="2327198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CL" dirty="0"/>
              <a:t>Desarrollar una aplicación móvil que permita automatizar el proceso tarja con el fin de obtener el informe tarja en el menor tiempo </a:t>
            </a:r>
            <a:r>
              <a:rPr lang="es-CL" dirty="0" smtClean="0"/>
              <a:t>posible.</a:t>
            </a:r>
            <a:endParaRPr lang="es-ES"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E6F0984-1D7D-42CD-A97B-4CC3021B7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458" y="37799"/>
            <a:ext cx="3840685" cy="28805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211150"/>
            <a:ext cx="5392200" cy="4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1.2 </a:t>
            </a:r>
            <a:r>
              <a:rPr lang="en" dirty="0"/>
              <a:t>Diseño de alto nivel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83" y="701650"/>
            <a:ext cx="5764359" cy="39699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211150"/>
            <a:ext cx="5392200" cy="4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1.2 </a:t>
            </a:r>
            <a:r>
              <a:rPr lang="en" dirty="0" smtClean="0"/>
              <a:t>Diagrama de Proceso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90" y="786581"/>
            <a:ext cx="7672318" cy="370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6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211150"/>
            <a:ext cx="6462726" cy="4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1.2 </a:t>
            </a:r>
            <a:r>
              <a:rPr lang="en" dirty="0" smtClean="0"/>
              <a:t>Diagrama de Clase Consolidado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86" y="701650"/>
            <a:ext cx="6590300" cy="396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2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211150"/>
            <a:ext cx="6462726" cy="4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1.2 </a:t>
            </a:r>
            <a:r>
              <a:rPr lang="en" dirty="0" smtClean="0"/>
              <a:t>Diagrama de Clase Desconsolidado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27" y="701650"/>
            <a:ext cx="5718471" cy="396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17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211150"/>
            <a:ext cx="6462726" cy="4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1.2 </a:t>
            </a:r>
            <a:r>
              <a:rPr lang="en" dirty="0" smtClean="0"/>
              <a:t>Diagrama de Clase Desconsolidado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27" y="701650"/>
            <a:ext cx="5718471" cy="396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78600"/>
      </p:ext>
    </p:extLst>
  </p:cSld>
  <p:clrMapOvr>
    <a:masterClrMapping/>
  </p:clrMapOvr>
</p:sld>
</file>

<file path=ppt/theme/theme1.xml><?xml version="1.0" encoding="utf-8"?>
<a:theme xmlns:a="http://schemas.openxmlformats.org/drawingml/2006/main" name="UNAB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1211</Words>
  <Application>Microsoft Office PowerPoint</Application>
  <PresentationFormat>Presentación en pantalla (16:9)</PresentationFormat>
  <Paragraphs>262</Paragraphs>
  <Slides>33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0" baseType="lpstr">
      <vt:lpstr>Georgia</vt:lpstr>
      <vt:lpstr>Open Sans</vt:lpstr>
      <vt:lpstr>Arial</vt:lpstr>
      <vt:lpstr>Alfa Slab One</vt:lpstr>
      <vt:lpstr>Proxima Nova</vt:lpstr>
      <vt:lpstr>Calibri</vt:lpstr>
      <vt:lpstr>UNAB</vt:lpstr>
      <vt:lpstr>Tarja Móvil  </vt:lpstr>
      <vt:lpstr>Resultado del proyecto</vt:lpstr>
      <vt:lpstr>1. Objetivos Hito6</vt:lpstr>
      <vt:lpstr>1.1 Objetivo principal del Proyecto Tarja</vt:lpstr>
      <vt:lpstr>1.2 Diseño de alto nivel</vt:lpstr>
      <vt:lpstr>1.2 Diagrama de Proceso</vt:lpstr>
      <vt:lpstr>1.2 Diagrama de Clase Consolidado</vt:lpstr>
      <vt:lpstr>1.2 Diagrama de Clase Desconsolidado</vt:lpstr>
      <vt:lpstr>1.2 Diagrama de Clase Desconsolidado</vt:lpstr>
      <vt:lpstr>1.2 Diagrama de Secuencia Ingreso</vt:lpstr>
      <vt:lpstr>1.2 Diagrama de Secuencia Desconsolidado</vt:lpstr>
      <vt:lpstr>1.2 Diagrama de Secuencia Consolidado</vt:lpstr>
      <vt:lpstr>1.2 Diagrama de Secuencia Despacho</vt:lpstr>
      <vt:lpstr>1.2 Actividades específicas para el Hito6</vt:lpstr>
      <vt:lpstr>1.3 Métricas de evaluación</vt:lpstr>
      <vt:lpstr>1.3 Métricas de evaluación</vt:lpstr>
      <vt:lpstr>1.4 Historias de Usuarios</vt:lpstr>
      <vt:lpstr>1.5 Mitigación de Riesgo</vt:lpstr>
      <vt:lpstr>2. Plan de proyecto</vt:lpstr>
      <vt:lpstr>2.1 Gantt</vt:lpstr>
      <vt:lpstr>2.2 Plan de Pruebas </vt:lpstr>
      <vt:lpstr>3. Resultado</vt:lpstr>
      <vt:lpstr>3.2 Cierre de Proyecto </vt:lpstr>
      <vt:lpstr>3.2 Aseguramiento de la Calidad SQA</vt:lpstr>
      <vt:lpstr>3.2 Aseguramiento de la Calidad SQA</vt:lpstr>
      <vt:lpstr>3.3 Resultados de las Pruebas Carga</vt:lpstr>
      <vt:lpstr>3.4 Gestión de la configuración</vt:lpstr>
      <vt:lpstr>3.4 Gestión de la configuración</vt:lpstr>
      <vt:lpstr>3.4 Gestión de la configuración</vt:lpstr>
      <vt:lpstr>4. Post Mortem</vt:lpstr>
      <vt:lpstr>4.1  Lecciones aprendidas </vt:lpstr>
      <vt:lpstr>4.2  Situación futura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Tarja Móvil</dc:title>
  <dc:creator>Alejandro Adam Concha</dc:creator>
  <cp:lastModifiedBy>Alejandro Adam Concha</cp:lastModifiedBy>
  <cp:revision>91</cp:revision>
  <dcterms:modified xsi:type="dcterms:W3CDTF">2019-08-19T05:02:41Z</dcterms:modified>
</cp:coreProperties>
</file>